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290" r:id="rId2"/>
    <p:sldId id="2332" r:id="rId3"/>
    <p:sldId id="2333" r:id="rId4"/>
    <p:sldId id="2335" r:id="rId5"/>
    <p:sldId id="2221" r:id="rId6"/>
    <p:sldId id="2222" r:id="rId7"/>
    <p:sldId id="2314" r:id="rId8"/>
    <p:sldId id="2300" r:id="rId9"/>
    <p:sldId id="2336" r:id="rId10"/>
    <p:sldId id="2214" r:id="rId11"/>
    <p:sldId id="2301" r:id="rId12"/>
    <p:sldId id="2325" r:id="rId13"/>
    <p:sldId id="2320" r:id="rId14"/>
    <p:sldId id="2321" r:id="rId15"/>
    <p:sldId id="2337" r:id="rId16"/>
    <p:sldId id="2339" r:id="rId17"/>
    <p:sldId id="2322" r:id="rId18"/>
    <p:sldId id="2323" r:id="rId19"/>
    <p:sldId id="2340" r:id="rId20"/>
    <p:sldId id="2171" r:id="rId21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 autoAdjust="0"/>
    <p:restoredTop sz="96318" autoAdjust="0"/>
  </p:normalViewPr>
  <p:slideViewPr>
    <p:cSldViewPr showGuides="1">
      <p:cViewPr>
        <p:scale>
          <a:sx n="100" d="100"/>
          <a:sy n="100" d="100"/>
        </p:scale>
        <p:origin x="426" y="312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2024/4/12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2024/4/12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__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2.png"/><Relationship Id="rId7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10" Type="http://schemas.openxmlformats.org/officeDocument/2006/relationships/image" Target="../media/image20.emf"/><Relationship Id="rId4" Type="http://schemas.openxmlformats.org/officeDocument/2006/relationships/package" Target="../embeddings/Microsoft_Word___9.docx"/><Relationship Id="rId9" Type="http://schemas.openxmlformats.org/officeDocument/2006/relationships/package" Target="../embeddings/Microsoft_Word___1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__1.docx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Nipic_22036653_202204231608238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08" y="2046605"/>
            <a:ext cx="4916805" cy="27660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7240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DIYIZHANG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 smtClean="0">
                <a:solidFill>
                  <a:schemeClr val="bg1"/>
                </a:solidFill>
              </a:rPr>
              <a:t>一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80" y="2566670"/>
            <a:ext cx="4536286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zh-CN" sz="54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章末素养提升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无锡市高二期末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用轻弹簧相连，质量均为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，初始时弹簧处于原长，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两物块都以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的速度在光滑的水平地面上运动，质量为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静止在前方，如图所示。已知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碰撞后二者会粘在一起运动。在以后的运动中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当弹簧的弹性势能最大时，物块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为多大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45380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4754" name="Picture 2" descr="WA7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66" y="2696667"/>
            <a:ext cx="4632264" cy="10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9206" y="4421501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m/s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909514"/>
            <a:ext cx="11250000" cy="3096344"/>
            <a:chOff x="471000" y="934424"/>
            <a:chExt cx="11250000" cy="309634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2936354"/>
            </a:xfrm>
            <a:prstGeom prst="roundRect">
              <a:avLst>
                <a:gd name="adj" fmla="val 207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6" y="1226121"/>
            <a:ext cx="10905941" cy="260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当物块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的速度相等时弹簧的弹性势能最大，根据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组成的系统动量守恒，取向右为正方向，有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代入数据解得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m/s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" descr="WA7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2624659"/>
            <a:ext cx="4632264" cy="10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1504628"/>
            <a:ext cx="11250000" cy="4877494"/>
            <a:chOff x="471000" y="934424"/>
            <a:chExt cx="11250000" cy="487749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4717504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6" y="1805657"/>
            <a:ext cx="109059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碰撞时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组成的系统动量守恒，设碰撞后瞬间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的共同速度为</a:t>
            </a:r>
            <a:r>
              <a:rPr lang="en-US" altLang="zh-CN" sz="2600" i="1" kern="100" spc="-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spc="-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60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代入数据解得</a:t>
            </a:r>
            <a:r>
              <a:rPr lang="en-US" altLang="zh-CN" sz="26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m/s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三者的速度相等时，弹簧的弹性势能最大，设为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，在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碰撞后，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组成的系统通过弹簧相互作用的过程中机械能守恒。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根据机械能守恒定律得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4249"/>
              </p:ext>
            </p:extLst>
          </p:nvPr>
        </p:nvGraphicFramePr>
        <p:xfrm>
          <a:off x="762000" y="5417443"/>
          <a:ext cx="10591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9" name="文档" r:id="rId4" imgW="10598112" imgH="1058892" progId="Word.Document.12">
                  <p:embed/>
                </p:oleObj>
              </mc:Choice>
              <mc:Fallback>
                <p:oleObj name="文档" r:id="rId4" imgW="10598112" imgH="1058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417443"/>
                        <a:ext cx="105918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89206" y="261442"/>
            <a:ext cx="11412000" cy="623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弹簧弹性势能的最大值是多少？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" name="Picture 2" descr="WA7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8" y="464419"/>
            <a:ext cx="4632264" cy="102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89206" y="869671"/>
            <a:ext cx="11412000" cy="617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6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 J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贵阳市高二期末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如图，光滑水平面上有两个等高的滑板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，质量分别为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右端放置质量为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以相同速度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向右运动，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以速度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向左运动，在某时刻发生碰撞，作用时间极短，碰撞后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粘在一起形成一个新滑板，滑块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与滑板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之间的动摩擦因数均为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重力加速度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，求碰撞后瞬间新滑板速度的大小和方向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4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22319"/>
              </p:ext>
            </p:extLst>
          </p:nvPr>
        </p:nvGraphicFramePr>
        <p:xfrm>
          <a:off x="495300" y="5029200"/>
          <a:ext cx="60769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9" name="文档" r:id="rId3" imgW="6075459" imgH="1189027" progId="Word.Document.12">
                  <p:embed/>
                </p:oleObj>
              </mc:Choice>
              <mc:Fallback>
                <p:oleObj name="文档" r:id="rId3" imgW="6075459" imgH="1189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5029200"/>
                        <a:ext cx="607695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599" name="Picture 111" descr="1-151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3069754"/>
            <a:ext cx="4302859" cy="10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6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909514"/>
            <a:ext cx="11250000" cy="3816424"/>
            <a:chOff x="471000" y="934424"/>
            <a:chExt cx="11250000" cy="381642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3656434"/>
            </a:xfrm>
            <a:prstGeom prst="roundRect">
              <a:avLst>
                <a:gd name="adj" fmla="val 229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9" name="Picture 111" descr="1-151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2671964"/>
            <a:ext cx="4302859" cy="10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42236" y="1216596"/>
            <a:ext cx="10905941" cy="196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碰撞过程中满足动量守恒，设碰撞后滑板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形成的新滑板的速度为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板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，滑板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质量分别为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 kg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kg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，以向右为正方向，则有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板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13860"/>
              </p:ext>
            </p:extLst>
          </p:nvPr>
        </p:nvGraphicFramePr>
        <p:xfrm>
          <a:off x="757089" y="3179663"/>
          <a:ext cx="812958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2" name="文档" r:id="rId5" imgW="8128922" imgH="1114780" progId="Word.Document.12">
                  <p:embed/>
                </p:oleObj>
              </mc:Choice>
              <mc:Fallback>
                <p:oleObj name="文档" r:id="rId5" imgW="8128922" imgH="1114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089" y="3179663"/>
                        <a:ext cx="812958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42236" y="3933850"/>
            <a:ext cx="1090594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速度方向向右。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，求从碰撞后瞬间到滑块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滑板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相对静止需要的时间；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3599" name="Picture 111" descr="1-151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547004"/>
            <a:ext cx="4302859" cy="10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1701602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0206" y="2512740"/>
            <a:ext cx="11250000" cy="3725366"/>
            <a:chOff x="471000" y="934424"/>
            <a:chExt cx="11250000" cy="3725366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3565376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2813769"/>
            <a:ext cx="109059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，碰后速度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板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根据动量守恒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从碰撞后瞬间到滑块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与新滑板相对静止，对滑块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根据动量定理，有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 err="1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μMgt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s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37506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，求从碰撞后瞬间到滑块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与新滑板相对静止过程，新滑板对滑块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作用力的冲量大小。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3599" name="Picture 111" descr="1-151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1591844"/>
            <a:ext cx="4302859" cy="10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0206" y="2944788"/>
            <a:ext cx="11250000" cy="1997174"/>
            <a:chOff x="471000" y="934424"/>
            <a:chExt cx="11250000" cy="1997174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1837184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42236" y="3245817"/>
            <a:ext cx="10905941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μMgt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 N·s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 N·s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153830"/>
              </p:ext>
            </p:extLst>
          </p:nvPr>
        </p:nvGraphicFramePr>
        <p:xfrm>
          <a:off x="550590" y="2260823"/>
          <a:ext cx="47974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name="文档" r:id="rId5" imgW="4796885" imgH="1115977" progId="Word.Document.12">
                  <p:embed/>
                </p:oleObj>
              </mc:Choice>
              <mc:Fallback>
                <p:oleObj name="文档" r:id="rId5" imgW="4796885" imgH="1115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590" y="2260823"/>
                        <a:ext cx="479742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823127"/>
              </p:ext>
            </p:extLst>
          </p:nvPr>
        </p:nvGraphicFramePr>
        <p:xfrm>
          <a:off x="695325" y="4166245"/>
          <a:ext cx="81248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name="文档" r:id="rId7" imgW="8128922" imgH="848430" progId="Word.Document.12">
                  <p:embed/>
                </p:oleObj>
              </mc:Choice>
              <mc:Fallback>
                <p:oleObj name="文档" r:id="rId7" imgW="8128922" imgH="848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325" y="4166245"/>
                        <a:ext cx="81248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985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如图所示，在光滑水平面上有一带挡板的长木板，挡板和长木板的总质量为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，木板长度为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挡板的厚度可忽略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，挡板上固定有一个小炸药包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可视为质量不计的点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。木板左端有一质量也为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可视为质点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的滑块。滑块与木板间的动摩擦因数恒定，整个系统处于静止状态。给滑块一个水平向右的初速度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，滑块相对木板向右运动，刚好能与小炸药包接触，接触瞬间小炸药包爆炸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此过程时间极短，爆炸后滑块与木板只在水平方向上运动，且完好无损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，滑块最终回到木板的左端，恰与木板相对静止。重力加速度为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滑块与木板间的动摩擦因数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97891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78341"/>
              </p:ext>
            </p:extLst>
          </p:nvPr>
        </p:nvGraphicFramePr>
        <p:xfrm>
          <a:off x="514350" y="5827743"/>
          <a:ext cx="19335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5" name="文档" r:id="rId3" imgW="1935598" imgH="1235327" progId="Word.Document.12">
                  <p:embed/>
                </p:oleObj>
              </mc:Choice>
              <mc:Fallback>
                <p:oleObj name="文档" r:id="rId3" imgW="1935598" imgH="12353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5827743"/>
                        <a:ext cx="1933575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77" name="Picture 69" descr="1-194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43" y="4675615"/>
            <a:ext cx="3722279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4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405458"/>
            <a:ext cx="11250000" cy="5832648"/>
            <a:chOff x="471000" y="934424"/>
            <a:chExt cx="11250000" cy="5832648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67265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6" y="674440"/>
            <a:ext cx="10905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滑块相对木板向右运动，刚好能与炸药包接触，此时滑块和木板的速度相同，设滑块刚要与炸药包接触时的速度为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，以水平向右为正方向；滑块在木板上滑动的过程中，滑块和木板组成的系统所受合外力为零，则该系统动量守恒，故有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smtClean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方向水平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向右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滑块在木板上滑动的过程中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68678"/>
              </p:ext>
            </p:extLst>
          </p:nvPr>
        </p:nvGraphicFramePr>
        <p:xfrm>
          <a:off x="704131" y="4553347"/>
          <a:ext cx="102679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0" name="文档" r:id="rId4" imgW="10598112" imgH="1144438" progId="Word.Document.12">
                  <p:embed/>
                </p:oleObj>
              </mc:Choice>
              <mc:Fallback>
                <p:oleObj name="文档" r:id="rId4" imgW="10598112" imgH="1144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131" y="4553347"/>
                        <a:ext cx="102679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9" descr="1-194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11" y="3492664"/>
            <a:ext cx="3722279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52889"/>
              </p:ext>
            </p:extLst>
          </p:nvPr>
        </p:nvGraphicFramePr>
        <p:xfrm>
          <a:off x="9057059" y="2501389"/>
          <a:ext cx="14255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1" name="文档" r:id="rId7" imgW="1425965" imgH="1049271" progId="Word.Document.12">
                  <p:embed/>
                </p:oleObj>
              </mc:Choice>
              <mc:Fallback>
                <p:oleObj name="文档" r:id="rId7" imgW="1425965" imgH="1049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57059" y="2501389"/>
                        <a:ext cx="142557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650535"/>
              </p:ext>
            </p:extLst>
          </p:nvPr>
        </p:nvGraphicFramePr>
        <p:xfrm>
          <a:off x="704850" y="5292477"/>
          <a:ext cx="101631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2" name="文档" r:id="rId9" imgW="10598112" imgH="1142641" progId="Word.Document.12">
                  <p:embed/>
                </p:oleObj>
              </mc:Choice>
              <mc:Fallback>
                <p:oleObj name="文档" r:id="rId9" imgW="10598112" imgH="1142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850" y="5292477"/>
                        <a:ext cx="101631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小炸药包爆炸完毕时滑块和木板的速度大小。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8677" name="Picture 69" descr="1-194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528523"/>
            <a:ext cx="3722279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9206" y="104664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solidFill>
                  <a:srgbClr val="0070C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0206" y="1940212"/>
            <a:ext cx="11250000" cy="4369902"/>
            <a:chOff x="471000" y="934424"/>
            <a:chExt cx="11250000" cy="4369902"/>
          </a:xfrm>
        </p:grpSpPr>
        <p:sp>
          <p:nvSpPr>
            <p:cNvPr id="10" name="圆角矩形 9"/>
            <p:cNvSpPr/>
            <p:nvPr/>
          </p:nvSpPr>
          <p:spPr>
            <a:xfrm>
              <a:off x="471000" y="1094414"/>
              <a:ext cx="11250000" cy="4209912"/>
            </a:xfrm>
            <a:prstGeom prst="roundRect">
              <a:avLst>
                <a:gd name="adj" fmla="val 252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42236" y="2191847"/>
            <a:ext cx="10905941" cy="1961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设爆炸后滑块和木板的速度分别为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，最终滑块回到木板左端相对木板静止时速度为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，系统在爆炸前后动量守恒，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58480"/>
              </p:ext>
            </p:extLst>
          </p:nvPr>
        </p:nvGraphicFramePr>
        <p:xfrm>
          <a:off x="742950" y="4243958"/>
          <a:ext cx="107156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0" name="文档" r:id="rId5" imgW="10723084" imgH="1578634" progId="Word.Document.12">
                  <p:embed/>
                </p:oleObj>
              </mc:Choice>
              <mc:Fallback>
                <p:oleObj name="文档" r:id="rId5" imgW="10723084" imgH="1578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" y="4243958"/>
                        <a:ext cx="10715625" cy="158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42236" y="5519783"/>
            <a:ext cx="9485418" cy="66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联立以上各式解得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，方向水平向右。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27151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3" name="流程图: 离页连接符 12"/>
          <p:cNvSpPr/>
          <p:nvPr/>
        </p:nvSpPr>
        <p:spPr>
          <a:xfrm>
            <a:off x="486355" y="0"/>
            <a:ext cx="965638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291" y="88737"/>
            <a:ext cx="96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再现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5997" y="97446"/>
            <a:ext cx="161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素养知识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5808"/>
              </p:ext>
            </p:extLst>
          </p:nvPr>
        </p:nvGraphicFramePr>
        <p:xfrm>
          <a:off x="262559" y="952867"/>
          <a:ext cx="11665296" cy="5760720"/>
        </p:xfrm>
        <a:graphic>
          <a:graphicData uri="http://schemas.openxmlformats.org/drawingml/2006/table">
            <a:tbl>
              <a:tblPr/>
              <a:tblGrid>
                <a:gridCol w="1656183"/>
                <a:gridCol w="2304256"/>
                <a:gridCol w="7704857"/>
              </a:tblGrid>
              <a:tr h="29019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物理观念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物理概念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动量：物体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乘积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冲量：力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乘积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3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物理原理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动量定理：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p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动量守恒定律：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i="1" kern="100" dirty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m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 dirty="0">
                          <a:effectLst/>
                          <a:latin typeface="Book Antiqua" panose="0204060205030503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______________</a:t>
                      </a:r>
                      <a:endParaRPr lang="zh-CN" sz="2800" i="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9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科学思维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极限思想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知道动量定理适用于变力情况，会用极限思想理解变力冲量的求解过程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理想化模型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碰撞模型；弹性碰撞问题；反冲现象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图像法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能够通过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图像求某力的冲量；通过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zh-CN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图像求合力的冲量或动量的变化量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482408" y="103436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31510" y="104389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速度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56859" y="166338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力的作用时间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34321" y="2320985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8009" y="2923789"/>
            <a:ext cx="2621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Nipic_22036653_202204231608238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08" y="2046605"/>
            <a:ext cx="4916805" cy="27660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7239"/>
            <a:ext cx="4918075" cy="27648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26482"/>
              </p:ext>
            </p:extLst>
          </p:nvPr>
        </p:nvGraphicFramePr>
        <p:xfrm>
          <a:off x="262559" y="837506"/>
          <a:ext cx="11665296" cy="5120640"/>
        </p:xfrm>
        <a:graphic>
          <a:graphicData uri="http://schemas.openxmlformats.org/drawingml/2006/table">
            <a:tbl>
              <a:tblPr/>
              <a:tblGrid>
                <a:gridCol w="1656183"/>
                <a:gridCol w="10009113"/>
              </a:tblGrid>
              <a:tr h="1160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科学探究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能提出与碰撞前后的动量测量及对实验造成影响等相关的物理问题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能设计验证动量守恒定律的实验方案并进行交流论证。知道实验需测量的物理量和所需器材，知道碰撞前后速度的测量方法，能测量并记录数据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3.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能写出具体碰撞情境中碰撞前后表征动量守恒的表达式，能分析数据验证动量守恒定律，能对实验误差及误差产生的原因进行分析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5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49207"/>
              </p:ext>
            </p:extLst>
          </p:nvPr>
        </p:nvGraphicFramePr>
        <p:xfrm>
          <a:off x="262559" y="741442"/>
          <a:ext cx="11665296" cy="3840480"/>
        </p:xfrm>
        <a:graphic>
          <a:graphicData uri="http://schemas.openxmlformats.org/drawingml/2006/table">
            <a:tbl>
              <a:tblPr/>
              <a:tblGrid>
                <a:gridCol w="1656183"/>
                <a:gridCol w="10009113"/>
              </a:tblGrid>
              <a:tr h="870585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科学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态度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与责任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1.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了解生产生活中应用动量定理、动量守恒定律、反冲运动等实例，进一步提高学习物理的兴趣，加强对科学本质的认识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2.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通过动量守恒定律的学习，认识到物理学是人类认识自然的方式之一，是不断发展的，具有相对持久性和普适性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3.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了解我国航天事业的巨大成就，增强对我国科学技术发展的信心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456" marR="4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863605"/>
            <a:ext cx="11412000" cy="58351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成都市高一期末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2023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日，中国棒球联赛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成都站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在四川省棒球垒球曲棍球运动管理中心棒球场鸣哨开赛。如图，在某次比赛中，一质量为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 kg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的垒球，以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的水平速度飞至球棒，被球棒打击后反向水平飞回，速度大小变为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m/s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，设球棒与垒球的作用时间为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，下列判断正确的是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球棒对垒球做功为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 J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垒球动量变化量的大小为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/s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球棒对垒球的平均作用力大小为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800 N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球棒与垒球作用时间极短，故垒球动量守恒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049339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2981" y="407786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-27151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8" name="流程图: 离页连接符 7"/>
          <p:cNvSpPr/>
          <p:nvPr/>
        </p:nvSpPr>
        <p:spPr>
          <a:xfrm>
            <a:off x="486355" y="0"/>
            <a:ext cx="965638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7291" y="88737"/>
            <a:ext cx="96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提能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5997" y="97446"/>
            <a:ext cx="161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综合训练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2706" name="Picture 2" descr="1-1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07" y="3640767"/>
            <a:ext cx="2350758" cy="30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/>
          <p:nvPr/>
        </p:nvSpPr>
        <p:spPr>
          <a:xfrm>
            <a:off x="242506" y="5311527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261442"/>
            <a:ext cx="11250000" cy="6178292"/>
            <a:chOff x="471000" y="934424"/>
            <a:chExt cx="11250000" cy="617829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601830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8" name="Picture 2" descr="1-1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79" y="2709714"/>
            <a:ext cx="2350758" cy="30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50590" y="2469307"/>
            <a:ext cx="7990380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垒球动量变化量为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，代入数据得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kg·m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/s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动量定理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i="1" kern="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，得球棒对垒球的平均作用力大小为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800 N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球棒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与垒球之间存在力的作用，故垒球动量不守恒，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00387"/>
              </p:ext>
            </p:extLst>
          </p:nvPr>
        </p:nvGraphicFramePr>
        <p:xfrm>
          <a:off x="678563" y="640532"/>
          <a:ext cx="10869612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文档" r:id="rId5" imgW="10870025" imgH="1977965" progId="Word.Document.12">
                  <p:embed/>
                </p:oleObj>
              </mc:Choice>
              <mc:Fallback>
                <p:oleObj name="文档" r:id="rId5" imgW="10870025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563" y="640532"/>
                        <a:ext cx="10869612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51887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新课标卷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使甲、乙两条形磁铁隔开一段距离，静止于水平桌面上，甲的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极正对着乙的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极，甲的质量大于乙的质量，两者与桌面之间的动摩擦因数相等。现同时释放甲和乙，在它们相互接近过程中的任一时刻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甲的速度大小比乙的大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甲的动量大小比乙的小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甲的动量大小与乙的相等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甲和乙的动量之和不为零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29356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4"/>
          <p:cNvSpPr txBox="1"/>
          <p:nvPr/>
        </p:nvSpPr>
        <p:spPr>
          <a:xfrm>
            <a:off x="232111" y="358106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241255" y="4858162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57380" name="Picture 36" descr="1-1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4" y="3501802"/>
            <a:ext cx="5521245" cy="100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271388"/>
            <a:ext cx="11250000" cy="6048672"/>
            <a:chOff x="471000" y="934424"/>
            <a:chExt cx="11250000" cy="604867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588868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42237" y="602432"/>
            <a:ext cx="7295013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对甲、乙受力分析，如图所示：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4436" name="Picture 164" descr="1-17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49" y="1367685"/>
            <a:ext cx="5019314" cy="9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774189"/>
              </p:ext>
            </p:extLst>
          </p:nvPr>
        </p:nvGraphicFramePr>
        <p:xfrm>
          <a:off x="755798" y="2438028"/>
          <a:ext cx="1065847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4" name="文档" r:id="rId5" imgW="10669782" imgH="2643637" progId="Word.Document.12">
                  <p:embed/>
                </p:oleObj>
              </mc:Choice>
              <mc:Fallback>
                <p:oleObj name="文档" r:id="rId5" imgW="10669782" imgH="2643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798" y="2438028"/>
                        <a:ext cx="1065847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642237" y="4868650"/>
            <a:ext cx="10673463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，对于整个系统不满足动量守恒，所以甲的动量大小与乙的不相等，选项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0206" y="775444"/>
            <a:ext cx="11250000" cy="2942382"/>
            <a:chOff x="471000" y="934424"/>
            <a:chExt cx="11250000" cy="2942382"/>
          </a:xfrm>
        </p:grpSpPr>
        <p:sp>
          <p:nvSpPr>
            <p:cNvPr id="11" name="圆角矩形 10"/>
            <p:cNvSpPr/>
            <p:nvPr/>
          </p:nvSpPr>
          <p:spPr>
            <a:xfrm>
              <a:off x="471000" y="1094414"/>
              <a:ext cx="11250000" cy="2782392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54436" name="Picture 164" descr="1-1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49" y="1125538"/>
            <a:ext cx="5019314" cy="90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690536" y="2116807"/>
            <a:ext cx="108093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对于整个系统而言，由于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f1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，合力方向向左，合冲量方向向左，所以合动量方向向左，故甲的动量大小比乙的小，选项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994</Words>
  <Application>Microsoft Office PowerPoint</Application>
  <PresentationFormat>自定义</PresentationFormat>
  <Paragraphs>101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DOUYU Font</vt:lpstr>
      <vt:lpstr>方正中等线简体</vt:lpstr>
      <vt:lpstr>黑体</vt:lpstr>
      <vt:lpstr>华文黑体</vt:lpstr>
      <vt:lpstr>华文细黑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7_Office 主题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xitongcheng</cp:lastModifiedBy>
  <cp:revision>6625</cp:revision>
  <dcterms:created xsi:type="dcterms:W3CDTF">2014-11-27T01:03:00Z</dcterms:created>
  <dcterms:modified xsi:type="dcterms:W3CDTF">2024-04-12T05:35:55Z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